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2E4"/>
    <a:srgbClr val="6AABF7"/>
    <a:srgbClr val="78EBAE"/>
    <a:srgbClr val="2F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ED526-5204-4348-AF33-07B1E7F59930}" v="53" dt="2023-01-06T12:41:32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DBA21-4BDA-4735-81BE-5AD32E16486C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19112-B91C-408F-89B7-C57A429BA9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66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C19112-B91C-408F-89B7-C57A429BA9C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682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7984B-874D-889E-4327-BDEA73E1C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E26CEE0-3C8E-C239-5C1E-A51C8ED78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FAECBE-801E-9822-26C4-8265CB14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CC43A0C-69A4-7D79-E41A-E8FC63E2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152A449-46B3-0A04-D0CB-F3CCC85C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777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40341-33B1-7173-757C-9391429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7D248C0-DA06-95ED-E49C-009EFEBE5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C85580-C00B-DD7A-9EC5-6FC9B5AE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76AB07-C3D8-7D99-006F-9FC56EB7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5724DEF-17F1-2B21-84A2-9BD8FBCB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39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8D492A6-ED0E-ECB0-9F5A-29AA4E793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29638DC-8F44-52AC-DAF6-93D43489B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286942-7832-F42B-60BD-E983CF902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2186CA1-3615-57EE-60BA-FD969BF4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396D88-06A0-43B3-10BD-B581D393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14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B402C-CA67-42D8-CFC1-A07960EC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31555CF-AE12-8F1C-0D6F-6EDD4506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E1A401-4D89-E2EA-4028-467FD946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D076EE7-5E3F-A691-E8AD-BFC303135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9410B1-2624-6BFF-E8FE-4990CC3D2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5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93C2A-A95C-F396-E38A-E15C54C16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66DF35-4CCE-E038-E4FF-77E6567F7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3870B-C14D-E53C-3567-5AE60AC2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1973D3-548E-107A-A1EB-9172DCB9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CCCE1D1-4473-58F7-EF5F-BECB818B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911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0FDA5E-C5E2-DE77-46B7-63109F77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54EFE9E-0320-F68B-A390-D15EFBB5F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F956013-7E70-E4F7-F74F-202AF0EA6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2E0888-41F9-B4C7-F48A-44FBF584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EBEFBCA-7BB1-7822-AD74-936E19B1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F82751-68FB-019A-86B8-842C3991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623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15FA5-AAFB-944E-F709-5EFE5C82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670D8A1-6EFA-A0AD-52B7-99A5AE4CA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AAAD4E3-A4A2-6A9F-7265-5A5B69334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0EE3B7B-8C16-1ABB-68C4-D1880E00B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296BA16-8238-63AF-ECF0-4AEE0128E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99BC421-F984-EFEE-E8C1-905E760D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7646E76-2318-593A-B00F-75443481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DD7F6A9-F4B2-2DB8-333F-41FC5AABD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503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073A2-4AE2-81AF-1C5D-BCA60104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3A57DAB-1AC0-12D1-87D6-566DECDC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44C9CF7-2989-10AD-5D3E-8D753C70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04AD7C3-B624-222A-701E-D6F108C8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856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7833578-7DAB-E952-DA30-14BE2D03D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DC25422-B0F8-BCE3-F854-B53E8A3E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B4D64B3-773E-B4A0-FE2B-0DFD6A6D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791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52C32C-7B8F-6972-189B-7367A74C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6152C5-FF23-A587-4D60-ED11BB3E2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ED67FAD-388D-E292-71D4-4743D9E13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EFE431D-6F9C-5911-097B-083D5BEA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AAB1832-53D3-7E7A-B545-4B6EA753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E5C0C79-F2CD-F252-976C-116F01AB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141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8D53D-7764-7FB7-613D-2DDC4FFC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3F28A3-9AE5-BB5B-2CD4-A64483A13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05476A-A303-C9FA-DB26-39E5D5517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820817-7F85-935B-F096-F2084D25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5DBC8ED-2C3E-8270-A37E-31C33B7C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EE51AC7-3353-4042-1887-550526C4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97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A4DA1DF-F678-BF5F-7665-81E8E73B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C44E36-2AC5-1BD6-C617-96CCBC794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B82B6A-B509-94EE-56EE-C29F34DDC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AA58-A621-40C4-BA59-5313DF11EA8B}" type="datetimeFigureOut">
              <a:rPr lang="da-DK" smtClean="0"/>
              <a:t>23-01-2023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FEF8869-AE1E-4F20-80D2-19CC91474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40998F-C4E6-62D4-5F33-0A2B3CB14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ED577-738E-4F13-963A-004C499A62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273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98624350-1EC8-5CF8-2C55-DB7D5EEE23A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8E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E0C21F-5177-4608-F394-E779411D8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503434"/>
            <a:ext cx="6166371" cy="3041150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Bef>
                <a:spcPts val="1200"/>
              </a:spcBef>
            </a:pPr>
            <a:r>
              <a:rPr lang="da-DK" sz="4000" b="1" kern="0" dirty="0">
                <a:latin typeface="Tomato Grotesk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steps</a:t>
            </a:r>
            <a:br>
              <a:rPr lang="da-DK" sz="5400" kern="0" dirty="0">
                <a:latin typeface="Tomato Grotesk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a-DK" sz="5400" kern="0" dirty="0">
                <a:latin typeface="Tomato Grotesk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Lav dit eget b</a:t>
            </a:r>
            <a:r>
              <a:rPr lang="da-DK" sz="5400" kern="0" dirty="0">
                <a:effectLst/>
                <a:latin typeface="Tomato Grotesk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yttemarked </a:t>
            </a:r>
            <a:endParaRPr lang="da-DK" sz="21500" dirty="0">
              <a:latin typeface="Tomato Grotesk" pitchFamily="50" charset="0"/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3435C58-47E5-5680-0BDC-95E56AE21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5383602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da-DK" sz="1400" dirty="0">
                <a:latin typeface="Tomato Grotesk" pitchFamily="50" charset="0"/>
              </a:rPr>
              <a:t>Verdensmålsgruppen &amp; Aarhus Omstiller</a:t>
            </a:r>
          </a:p>
          <a:p>
            <a:pPr algn="l"/>
            <a:r>
              <a:rPr lang="da-DK" sz="1400" dirty="0">
                <a:latin typeface="Tomato Grotesk" pitchFamily="50" charset="0"/>
              </a:rPr>
              <a:t>Magistratsafdelingen Kultur og Borgerservice</a:t>
            </a:r>
          </a:p>
          <a:p>
            <a:pPr algn="l"/>
            <a:r>
              <a:rPr lang="da-DK" sz="1400" dirty="0">
                <a:latin typeface="Tomato Grotesk" pitchFamily="50" charset="0"/>
              </a:rPr>
              <a:t>Aarhus Kommune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8971D243-335B-6FC1-30B1-4A7B04DB5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9924">
            <a:off x="8235186" y="-486510"/>
            <a:ext cx="2900615" cy="783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4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F28C23-3623-15B6-5FC2-2C7F32A01F4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D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07E4BE-B384-2051-B373-4ED7B650B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da-DK" dirty="0">
                <a:latin typeface="Tomato Grotesk" pitchFamily="50" charset="0"/>
              </a:rPr>
              <a:t>1. Koncept og ramme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F838D4-CE2E-8667-ED99-0A59CF845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544" y="4690852"/>
            <a:ext cx="4251256" cy="1731791"/>
          </a:xfrm>
          <a:ln w="19050">
            <a:solidFill>
              <a:schemeClr val="bg1"/>
            </a:solidFill>
          </a:ln>
        </p:spPr>
        <p:txBody>
          <a:bodyPr lIns="36000" anchor="ctr" anchorCtr="0">
            <a:noAutofit/>
          </a:bodyPr>
          <a:lstStyle/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Hvilke og hvor mange sager skal der kunne at byttes til og med?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fx tøj, ting og sager, legetøj, osv.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881AB8DC-3F92-4458-3070-04B97846CDDC}"/>
              </a:ext>
            </a:extLst>
          </p:cNvPr>
          <p:cNvSpPr txBox="1">
            <a:spLocks/>
          </p:cNvSpPr>
          <p:nvPr/>
        </p:nvSpPr>
        <p:spPr>
          <a:xfrm>
            <a:off x="7102543" y="1571946"/>
            <a:ext cx="4251255" cy="2798531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Dato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Tidsrum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placering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Målgruppe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Hvilke genstande der kan 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byttes til og med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6F0A6F1F-F46A-0F88-C18D-FD96847AAB63}"/>
              </a:ext>
            </a:extLst>
          </p:cNvPr>
          <p:cNvSpPr txBox="1">
            <a:spLocks/>
          </p:cNvSpPr>
          <p:nvPr/>
        </p:nvSpPr>
        <p:spPr>
          <a:xfrm>
            <a:off x="838200" y="1571946"/>
            <a:ext cx="5676899" cy="1857054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Hvad er formålet med byttemarkedet?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 det fx koblet op på et verdensmål? 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Skal det skabe klimavenlig adfærd? </a:t>
            </a:r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D3A9235C-FD03-DC78-332B-2380095D89BB}"/>
              </a:ext>
            </a:extLst>
          </p:cNvPr>
          <p:cNvSpPr txBox="1">
            <a:spLocks/>
          </p:cNvSpPr>
          <p:nvPr/>
        </p:nvSpPr>
        <p:spPr>
          <a:xfrm>
            <a:off x="838201" y="3864356"/>
            <a:ext cx="5676898" cy="25582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Skal byttemarkedet være selvkørende 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og selvbetjent eller bemandet og kontrolleret? 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Jo flere krav, der er til ryddelighed, hvad der må byttes med og til, jo mere drift og arbejdskraft kræves der. 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19411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0A77D-30C6-1F60-9328-B75E06ACB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latin typeface="Tomato Grotesk" pitchFamily="50" charset="0"/>
              </a:rPr>
              <a:t>1. Rammen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DD80549-16A6-AD1D-C008-B3118FD752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A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1" indent="0">
              <a:lnSpc>
                <a:spcPct val="107000"/>
              </a:lnSpc>
              <a:buNone/>
            </a:pPr>
            <a:endParaRPr lang="da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0DC3443-5AC7-4201-D974-F551BCF84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52" y="1510301"/>
            <a:ext cx="7618101" cy="4982573"/>
          </a:xfrm>
          <a:ln w="19050">
            <a:solidFill>
              <a:schemeClr val="bg1"/>
            </a:solidFill>
          </a:ln>
        </p:spPr>
        <p:txBody>
          <a:bodyPr lIns="0" rIns="108000" numCol="2" anchor="ctr" anchorCtr="0">
            <a:noAutofit/>
          </a:bodyPr>
          <a:lstStyle/>
          <a:p>
            <a:pPr marL="457200" lvl="1" indent="0">
              <a:lnSpc>
                <a:spcPct val="110000"/>
              </a:lnSpc>
              <a:buNone/>
            </a:pPr>
            <a:r>
              <a:rPr lang="da-DK" sz="1800" b="1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Indsamling af ting &amp; sager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Påbegynd indsamling af sager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min. 3 uger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før eventet afholdes. 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ndsamling på arbejdspladsen.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Fx ved en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indsamlingsstation på kontoret, hvor kollegaer kan bidrage med sag</a:t>
            </a:r>
            <a:r>
              <a:rPr lang="da-DK" sz="1800" b="1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er.</a:t>
            </a:r>
            <a:br>
              <a:rPr lang="da-DK" sz="1800" b="1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Spørg den lokale genbrugsbutik om de har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sager, som de vil bidrage med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Sted for opbevaring af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sager indtil byttemarkedet afvikles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Sorter løbende sagerne i kategorier, så de er nemme at håndtere ved opsætning</a:t>
            </a:r>
            <a:b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Vær selektiv og frasorter løbende ikke brugbare sager fx hullet tøj. </a:t>
            </a:r>
            <a:endParaRPr lang="da-DK" sz="18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0757A63-3DC4-9C8A-928E-0BF619C054B0}"/>
              </a:ext>
            </a:extLst>
          </p:cNvPr>
          <p:cNvSpPr txBox="1">
            <a:spLocks/>
          </p:cNvSpPr>
          <p:nvPr/>
        </p:nvSpPr>
        <p:spPr>
          <a:xfrm>
            <a:off x="838200" y="3184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latin typeface="Tomato Grotesk" pitchFamily="50" charset="0"/>
              </a:rPr>
              <a:t>2. Organisering</a:t>
            </a:r>
          </a:p>
        </p:txBody>
      </p:sp>
      <p:sp>
        <p:nvSpPr>
          <p:cNvPr id="9" name="Pladsholder til indhold 2">
            <a:extLst>
              <a:ext uri="{FF2B5EF4-FFF2-40B4-BE49-F238E27FC236}">
                <a16:creationId xmlns:a16="http://schemas.microsoft.com/office/drawing/2014/main" id="{4551AEF4-C362-9005-DF08-3A9DDDEBA51D}"/>
              </a:ext>
            </a:extLst>
          </p:cNvPr>
          <p:cNvSpPr txBox="1">
            <a:spLocks/>
          </p:cNvSpPr>
          <p:nvPr/>
        </p:nvSpPr>
        <p:spPr>
          <a:xfrm>
            <a:off x="8763856" y="1510301"/>
            <a:ext cx="3009044" cy="4130211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plan for den fysiske opsætning af byttemarkedet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inventarliste  over borde, stativer, m.m.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Anskaf eller book inventar i god tid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Book lokaler i god tid</a:t>
            </a:r>
            <a:endParaRPr lang="da-DK" sz="14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6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11133C3-AD82-2958-1FC1-946DD5E05BB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8E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7E9F16-1BA3-3B35-F536-6A727217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da-DK" dirty="0">
                <a:latin typeface="Tomato Grotesk" pitchFamily="50" charset="0"/>
              </a:rPr>
              <a:t>3. Partnerskaber</a:t>
            </a:r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EC823FF7-7B07-C718-1656-A0E4C1145724}"/>
              </a:ext>
            </a:extLst>
          </p:cNvPr>
          <p:cNvSpPr txBox="1">
            <a:spLocks/>
          </p:cNvSpPr>
          <p:nvPr/>
        </p:nvSpPr>
        <p:spPr>
          <a:xfrm>
            <a:off x="762316" y="1574165"/>
            <a:ext cx="7264084" cy="4816476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Frivillige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Behovsafdæk 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antallet af frivillige og arbejdsopgaver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- afhængig af om byttemarkedet er selvkørende eller ej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Arbejdsopgaver omfatter typisk 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opsætning, betjening og afrydning. Særligt opsætnin</a:t>
            </a: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 og nedtagning kræver ekstra hænder´</a:t>
            </a: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Påbegynd rekruttering min. 3 uger før byttemarkedet afvikles</a:t>
            </a:r>
            <a:endParaRPr lang="da-DK" sz="17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Mulige frivilligfællesskab: </a:t>
            </a:r>
            <a:r>
              <a:rPr lang="da-DK" sz="1700" dirty="0" err="1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Rethinkers</a:t>
            </a: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Udsend plan over arbejdsopgaver til de frivillige min. en uge før eventet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Hav evt. en frivillig til at indsamle historier fra besøgende under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byttemarkedet 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569442D6-8719-B41E-DD0D-7568C3B4978A}"/>
              </a:ext>
            </a:extLst>
          </p:cNvPr>
          <p:cNvSpPr txBox="1">
            <a:spLocks/>
          </p:cNvSpPr>
          <p:nvPr/>
        </p:nvSpPr>
        <p:spPr>
          <a:xfrm>
            <a:off x="8497471" y="1574165"/>
            <a:ext cx="3223458" cy="3071973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Overvej om der skal i</a:t>
            </a: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nddrages andre relevante aktører, der kan supplere byttemarkedet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fx </a:t>
            </a: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ekspert i at lave </a:t>
            </a: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upcycling </a:t>
            </a: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workshops eller en udstilling af genbrugskunst, m.m. </a:t>
            </a:r>
            <a:endParaRPr lang="da-DK" sz="14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E4F8E4CC-84AC-B42E-5B14-A905F7ED9D77}"/>
              </a:ext>
            </a:extLst>
          </p:cNvPr>
          <p:cNvSpPr txBox="1">
            <a:spLocks/>
          </p:cNvSpPr>
          <p:nvPr/>
        </p:nvSpPr>
        <p:spPr>
          <a:xfrm>
            <a:off x="8509629" y="4900773"/>
            <a:ext cx="3211299" cy="1489868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aftale med en genbrugsbutik om indsamling og afsætning af sager</a:t>
            </a:r>
            <a:endParaRPr lang="da-DK" sz="16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5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59C3289-2078-80BE-9DD7-F46BC4FF238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D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E12ACA-3055-C559-A96D-F65C1C08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Tomato Grotesk" pitchFamily="50" charset="0"/>
              </a:rPr>
              <a:t>4. Kommunikationen</a:t>
            </a:r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D35779CF-C097-DBA3-9669-00C9B1007112}"/>
              </a:ext>
            </a:extLst>
          </p:cNvPr>
          <p:cNvSpPr txBox="1">
            <a:spLocks/>
          </p:cNvSpPr>
          <p:nvPr/>
        </p:nvSpPr>
        <p:spPr>
          <a:xfrm>
            <a:off x="721360" y="1690688"/>
            <a:ext cx="6624320" cy="48021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ommunikationsplan 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klar plan for promovering af konceptet og eventet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Laves 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ligeså snart at konceptet er bestemt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Hvem skal der kommunikeres til?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vilke kanaler skal der kommunikeres  på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(fx bestemte fællesskaber, aviser, hjemmesider, sociale medier, etc.)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7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7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Sæt nogle</a:t>
            </a: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tidsfrister for promoveringen, </a:t>
            </a:r>
            <a:b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7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som skal igangsættes mindst 3 uger før begivenheden.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C9E274C0-F62C-0A40-4382-7FF0B5B5928B}"/>
              </a:ext>
            </a:extLst>
          </p:cNvPr>
          <p:cNvSpPr txBox="1">
            <a:spLocks/>
          </p:cNvSpPr>
          <p:nvPr/>
        </p:nvSpPr>
        <p:spPr>
          <a:xfrm>
            <a:off x="7806475" y="5162763"/>
            <a:ext cx="3924727" cy="1325564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Kommuniker løbende med dine partnerskaber,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så der er enighed om </a:t>
            </a: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aftaler og leverancer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E0C9F5DA-97E3-2487-7E4B-58B2013F240F}"/>
              </a:ext>
            </a:extLst>
          </p:cNvPr>
          <p:cNvSpPr txBox="1">
            <a:spLocks/>
          </p:cNvSpPr>
          <p:nvPr/>
        </p:nvSpPr>
        <p:spPr>
          <a:xfrm>
            <a:off x="7770516" y="1690688"/>
            <a:ext cx="3996647" cy="3225693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Promovering under eventet: </a:t>
            </a:r>
            <a:endParaRPr lang="da-DK" sz="16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nviter forbipasserende til at deltage i eventet løbende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6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Benyt de lokale kommunikationskanaler fx en mikrofon på biblioteket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6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Stil skilte ved og omkring eventet</a:t>
            </a:r>
          </a:p>
        </p:txBody>
      </p:sp>
    </p:spTree>
    <p:extLst>
      <p:ext uri="{BB962C8B-B14F-4D97-AF65-F5344CB8AC3E}">
        <p14:creationId xmlns:p14="http://schemas.microsoft.com/office/powerpoint/2010/main" val="380409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510D106-DE32-F548-9B88-6BC47D2250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A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1" indent="0">
              <a:lnSpc>
                <a:spcPct val="107000"/>
              </a:lnSpc>
              <a:buNone/>
            </a:pPr>
            <a:endParaRPr lang="da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44AEB3-E69B-0924-3F54-C10C84707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Tomato Grotesk" pitchFamily="50" charset="0"/>
              </a:rPr>
              <a:t>5. Opsætning</a:t>
            </a:r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8BC0B13-220B-3D1A-C0B7-ED4828D5FCDA}"/>
              </a:ext>
            </a:extLst>
          </p:cNvPr>
          <p:cNvSpPr txBox="1">
            <a:spLocks/>
          </p:cNvSpPr>
          <p:nvPr/>
        </p:nvSpPr>
        <p:spPr>
          <a:xfrm>
            <a:off x="8558021" y="1690686"/>
            <a:ext cx="2942008" cy="2568433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kategoriskilte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– vurder hvorvidt gæsterne vil kunne orientere sig bedst med eller uden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A3C96349-31C3-60DA-2B78-5306A6629150}"/>
              </a:ext>
            </a:extLst>
          </p:cNvPr>
          <p:cNvSpPr txBox="1">
            <a:spLocks/>
          </p:cNvSpPr>
          <p:nvPr/>
        </p:nvSpPr>
        <p:spPr>
          <a:xfrm>
            <a:off x="4430032" y="1690686"/>
            <a:ext cx="3815992" cy="4797638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Opsætning 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af inventar og sager påbegyndes min. 3 timer før eventets start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Opdel sagerne i forskellige stationer ud fra de gældende kategorier, såsom tøj, legetøj, boligsager, m.m. 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Tip: Tøj er meget populært, så sørg for at gæsterne møder andre ting og sager på vej hen til tøjet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12A99F36-2F54-35DC-2A99-69EF79A92614}"/>
              </a:ext>
            </a:extLst>
          </p:cNvPr>
          <p:cNvSpPr txBox="1">
            <a:spLocks/>
          </p:cNvSpPr>
          <p:nvPr/>
        </p:nvSpPr>
        <p:spPr>
          <a:xfrm>
            <a:off x="739739" y="1690686"/>
            <a:ext cx="3387730" cy="2540875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plan for opsætning.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Hvem gør hvad?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Tip: Orienter og koordiner  om hvad der skal flyttes hvorhen ved opsætning og nedtagning, for at undgå at gå unødigt frem og tilbage</a:t>
            </a:r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id="{A13E557D-02BC-3030-9723-89C57340C19D}"/>
              </a:ext>
            </a:extLst>
          </p:cNvPr>
          <p:cNvSpPr txBox="1">
            <a:spLocks/>
          </p:cNvSpPr>
          <p:nvPr/>
        </p:nvSpPr>
        <p:spPr>
          <a:xfrm>
            <a:off x="8580631" y="4608394"/>
            <a:ext cx="2919398" cy="1890445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Hav et backstage lokale til de frivillige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facilitatorerne</a:t>
            </a: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ladsholder til indhold 2">
            <a:extLst>
              <a:ext uri="{FF2B5EF4-FFF2-40B4-BE49-F238E27FC236}">
                <a16:creationId xmlns:a16="http://schemas.microsoft.com/office/drawing/2014/main" id="{A8E2F236-E6F4-D762-17F0-E1633DC1BF48}"/>
              </a:ext>
            </a:extLst>
          </p:cNvPr>
          <p:cNvSpPr txBox="1">
            <a:spLocks/>
          </p:cNvSpPr>
          <p:nvPr/>
        </p:nvSpPr>
        <p:spPr>
          <a:xfrm>
            <a:off x="752914" y="4507124"/>
            <a:ext cx="3387730" cy="1981200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Gem indleverede plastikposer og flyttekasser til oprydning/afsætning</a:t>
            </a:r>
          </a:p>
        </p:txBody>
      </p:sp>
    </p:spTree>
    <p:extLst>
      <p:ext uri="{BB962C8B-B14F-4D97-AF65-F5344CB8AC3E}">
        <p14:creationId xmlns:p14="http://schemas.microsoft.com/office/powerpoint/2010/main" val="227714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727A3C7-B2C7-81D9-144B-0E2C7F902B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8E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BA7F1D-41B7-6BB1-B7AB-12C3F312A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Tomato Grotesk" pitchFamily="50" charset="0"/>
              </a:rPr>
              <a:t>6. Drift &amp; bemanding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19F1CF3B-9127-A5D7-F8E6-0BD2FDB53089}"/>
              </a:ext>
            </a:extLst>
          </p:cNvPr>
          <p:cNvSpPr txBox="1">
            <a:spLocks/>
          </p:cNvSpPr>
          <p:nvPr/>
        </p:nvSpPr>
        <p:spPr>
          <a:xfrm>
            <a:off x="6096000" y="1690688"/>
            <a:ext cx="5428527" cy="2988798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Det </a:t>
            </a: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bemandede og kontrollerede byttemarked: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Sæt frivillige ind i deres opgaver – </a:t>
            </a:r>
            <a:br>
              <a:rPr lang="da-DK" sz="16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min. én frivillig på opsætning af tøj og en til modtagelse af indlevering af sager.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Vær opmærksom på at driften for håndtering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af opsætning og sortering af fx tøj er tidskrævende, hvis ikke der opfordres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til at folk selv skal gøre det. 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90FF5208-DAD5-1018-33BC-157F500D094D}"/>
              </a:ext>
            </a:extLst>
          </p:cNvPr>
          <p:cNvSpPr txBox="1">
            <a:spLocks/>
          </p:cNvSpPr>
          <p:nvPr/>
        </p:nvSpPr>
        <p:spPr>
          <a:xfrm>
            <a:off x="667473" y="1690689"/>
            <a:ext cx="5034684" cy="241520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Det selvkørende og tillidsbaserede byttemarked: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Opsæt en station ved indgangen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til byttemarkedet med stativer, bøjler og skilte, så gæster selv kan indlevere og sætte deres medbragte sager op.</a:t>
            </a:r>
          </a:p>
        </p:txBody>
      </p:sp>
      <p:sp>
        <p:nvSpPr>
          <p:cNvPr id="9" name="Pladsholder til indhold 2">
            <a:extLst>
              <a:ext uri="{FF2B5EF4-FFF2-40B4-BE49-F238E27FC236}">
                <a16:creationId xmlns:a16="http://schemas.microsoft.com/office/drawing/2014/main" id="{2D50E4D8-E2E7-5D63-9F59-718670B1D869}"/>
              </a:ext>
            </a:extLst>
          </p:cNvPr>
          <p:cNvSpPr txBox="1">
            <a:spLocks/>
          </p:cNvSpPr>
          <p:nvPr/>
        </p:nvSpPr>
        <p:spPr>
          <a:xfrm>
            <a:off x="667474" y="4471020"/>
            <a:ext cx="5034684" cy="2021856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løbende observer og hent historier.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Spørg nogle af gæsterne om tilladelse til at kontakte dem for at få deres udtalelse om eventet efterfølgende. </a:t>
            </a:r>
            <a:b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Husk GDPR og  skriftlig samtykke.</a:t>
            </a:r>
            <a:endParaRPr lang="da-DK" sz="2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ladsholder til indhold 2">
            <a:extLst>
              <a:ext uri="{FF2B5EF4-FFF2-40B4-BE49-F238E27FC236}">
                <a16:creationId xmlns:a16="http://schemas.microsoft.com/office/drawing/2014/main" id="{C8DF0776-B93A-C4C2-0C2E-F3868D4AE0A3}"/>
              </a:ext>
            </a:extLst>
          </p:cNvPr>
          <p:cNvSpPr txBox="1">
            <a:spLocks/>
          </p:cNvSpPr>
          <p:nvPr/>
        </p:nvSpPr>
        <p:spPr>
          <a:xfrm>
            <a:off x="6095998" y="5044611"/>
            <a:ext cx="5428528" cy="1448264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Sørg for forplejning og pauser til de frivillige - tjek 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løbende op på om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har det godt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92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917B177-7CAA-3551-2794-A30217C9E7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D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7869FF-EE8C-CFDE-DD1F-DB253BECF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Tomato Grotesk" pitchFamily="50" charset="0"/>
              </a:rPr>
              <a:t>7. Oprydning &amp; afsætning</a:t>
            </a:r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FB06B6CF-8EB6-7B87-3569-554825780B41}"/>
              </a:ext>
            </a:extLst>
          </p:cNvPr>
          <p:cNvSpPr txBox="1">
            <a:spLocks/>
          </p:cNvSpPr>
          <p:nvPr/>
        </p:nvSpPr>
        <p:spPr>
          <a:xfrm>
            <a:off x="6462444" y="1813389"/>
            <a:ext cx="5310455" cy="4042881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Afsætning af overskydende sager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Anskaf kasser og poser, hvor overskydende sager kan pakkes ned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håndhæv aftaler med givne partnere, som kan overtage de resterende sager – fx  genbrugsforretninger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ordan fragtes sagerne hen til denne partner?</a:t>
            </a: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C42750B6-1416-CDDB-9E6C-8C69790AB41D}"/>
              </a:ext>
            </a:extLst>
          </p:cNvPr>
          <p:cNvSpPr txBox="1">
            <a:spLocks/>
          </p:cNvSpPr>
          <p:nvPr/>
        </p:nvSpPr>
        <p:spPr>
          <a:xfrm>
            <a:off x="667470" y="1813389"/>
            <a:ext cx="5428528" cy="4679486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plan for afrydning – hvem gør hvad?</a:t>
            </a:r>
          </a:p>
          <a:p>
            <a:pPr marL="457200" lvl="1" indent="0">
              <a:lnSpc>
                <a:spcPct val="107000"/>
              </a:lnSpc>
              <a:buNone/>
            </a:pP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Afsæt god tid og ekstra hænder af til afrydning, da dette tager længere tid end forventet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Orienter jer om stedets lukketider og tilgængeligheden af lånte lokaler for at kunne planlægge oprydningen bedst muligt</a:t>
            </a:r>
          </a:p>
          <a:p>
            <a:pPr marL="457200" lvl="1" indent="0">
              <a:lnSpc>
                <a:spcPct val="107000"/>
              </a:lnSpc>
              <a:buNone/>
            </a:pPr>
            <a:endParaRPr lang="da-DK" sz="1800" dirty="0"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Inventa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 såsom borde, stativer, m.m. fjernes.</a:t>
            </a: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49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5736893-0E0F-AE49-AB04-4E56BA96DCA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A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1" indent="0">
              <a:lnSpc>
                <a:spcPct val="107000"/>
              </a:lnSpc>
              <a:buNone/>
            </a:pPr>
            <a:endParaRPr lang="da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4562C6-844B-676D-A6F6-505AC689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Tomato Grotesk" pitchFamily="50" charset="0"/>
              </a:rPr>
              <a:t>8. Evaluering &amp; læring</a:t>
            </a:r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881BE68B-384B-C6EA-C73C-366A4B793F56}"/>
              </a:ext>
            </a:extLst>
          </p:cNvPr>
          <p:cNvSpPr txBox="1">
            <a:spLocks/>
          </p:cNvSpPr>
          <p:nvPr/>
        </p:nvSpPr>
        <p:spPr>
          <a:xfrm>
            <a:off x="838200" y="3893906"/>
            <a:ext cx="5363110" cy="2404152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Under eventet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Observer og lav løbende interviews af de besøgende. Husk samtykke og sørg for at have forberedt nogle spørgsmål inden. 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Hav en person til løbende at fokusere på denne opgave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0314E493-D55B-58BF-1521-4378F565E4F7}"/>
              </a:ext>
            </a:extLst>
          </p:cNvPr>
          <p:cNvSpPr txBox="1">
            <a:spLocks/>
          </p:cNvSpPr>
          <p:nvPr/>
        </p:nvSpPr>
        <p:spPr>
          <a:xfrm>
            <a:off x="838200" y="1777429"/>
            <a:ext cx="5310455" cy="1787703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Tip: husk at evaluering er ’</a:t>
            </a:r>
            <a:r>
              <a:rPr lang="da-DK" sz="1800" dirty="0" err="1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nice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to have,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not </a:t>
            </a:r>
            <a:r>
              <a:rPr lang="da-DK" sz="1800" dirty="0" err="1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to have’ – brug energien på at skabe et fedt byttemarked 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😊</a:t>
            </a: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C46FE1DD-C8D1-C1E4-40E2-B774293B73A1}"/>
              </a:ext>
            </a:extLst>
          </p:cNvPr>
          <p:cNvSpPr txBox="1">
            <a:spLocks/>
          </p:cNvSpPr>
          <p:nvPr/>
        </p:nvSpPr>
        <p:spPr>
          <a:xfrm>
            <a:off x="6515100" y="1777429"/>
            <a:ext cx="5310455" cy="4520629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3600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Evaluering efter eventet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Lav en kritisk selvrefleksionsøvelse hvor der tages stilling til: 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vad der fungerede godt? 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Hvad der kunne have fungere bedre?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Hvorvidt opstod der 	uforudsigeligheder?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Var der d</a:t>
            </a:r>
            <a: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eltagelse for den ønskede 	målgruppe? </a:t>
            </a:r>
            <a:br>
              <a:rPr lang="da-DK" sz="1800" dirty="0">
                <a:effectLst/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1800" dirty="0">
              <a:effectLst/>
              <a:latin typeface="Tomato Grotesk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da-DK" sz="1800" dirty="0">
                <a:latin typeface="Tomato Grotesk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Kontakt de gæster har sagt ja til at deltage i en evaluering under eventet</a:t>
            </a:r>
          </a:p>
        </p:txBody>
      </p:sp>
    </p:spTree>
    <p:extLst>
      <p:ext uri="{BB962C8B-B14F-4D97-AF65-F5344CB8AC3E}">
        <p14:creationId xmlns:p14="http://schemas.microsoft.com/office/powerpoint/2010/main" val="423104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4B8291D849F4459D7AB60B6E79C880" ma:contentTypeVersion="16" ma:contentTypeDescription="Opret et nyt dokument." ma:contentTypeScope="" ma:versionID="0a7bd5e03936ddd6135aa98b1c71192e">
  <xsd:schema xmlns:xsd="http://www.w3.org/2001/XMLSchema" xmlns:xs="http://www.w3.org/2001/XMLSchema" xmlns:p="http://schemas.microsoft.com/office/2006/metadata/properties" xmlns:ns2="a408f06c-1694-489f-9cdc-5efa500d75a8" xmlns:ns3="31f27a57-5daa-4240-845d-578cc8bddeed" targetNamespace="http://schemas.microsoft.com/office/2006/metadata/properties" ma:root="true" ma:fieldsID="11d851358521764e2a807b95c292d8e3" ns2:_="" ns3:_="">
    <xsd:import namespace="a408f06c-1694-489f-9cdc-5efa500d75a8"/>
    <xsd:import namespace="31f27a57-5daa-4240-845d-578cc8bdd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f06c-1694-489f-9cdc-5efa500d7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7a57-5daa-4240-845d-578cc8bdd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4e7b13-cc71-43d9-992e-2b1f4ee5c2ce}" ma:internalName="TaxCatchAll" ma:showField="CatchAllData" ma:web="31f27a57-5daa-4240-845d-578cc8bdd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f27a57-5daa-4240-845d-578cc8bddeed" xsi:nil="true"/>
    <lcf76f155ced4ddcb4097134ff3c332f xmlns="a408f06c-1694-489f-9cdc-5efa500d75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9126D1-B2DC-4BE1-8713-151DD92A1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08f06c-1694-489f-9cdc-5efa500d75a8"/>
    <ds:schemaRef ds:uri="31f27a57-5daa-4240-845d-578cc8bdd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0CC980-FB0B-4CBF-AECB-6DFEA6036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BBB7F7-B6E2-4B70-9779-8EADD1A5AF57}">
  <ds:schemaRefs>
    <ds:schemaRef ds:uri="http://schemas.microsoft.com/office/2006/metadata/properties"/>
    <ds:schemaRef ds:uri="http://schemas.microsoft.com/office/infopath/2007/PartnerControls"/>
    <ds:schemaRef ds:uri="31f27a57-5daa-4240-845d-578cc8bddeed"/>
    <ds:schemaRef ds:uri="a408f06c-1694-489f-9cdc-5efa500d75a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1000</Words>
  <Application>Microsoft Office PowerPoint</Application>
  <PresentationFormat>Widescreen</PresentationFormat>
  <Paragraphs>88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Tomato Grotesk</vt:lpstr>
      <vt:lpstr>Wingdings</vt:lpstr>
      <vt:lpstr>Office-tema</vt:lpstr>
      <vt:lpstr>8 steps Lav dit eget byttemarked </vt:lpstr>
      <vt:lpstr>1. Koncept og ramme</vt:lpstr>
      <vt:lpstr>1. Rammen</vt:lpstr>
      <vt:lpstr>3. Partnerskaber</vt:lpstr>
      <vt:lpstr>4. Kommunikationen</vt:lpstr>
      <vt:lpstr>5. Opsætning</vt:lpstr>
      <vt:lpstr>6. Drift &amp; bemanding</vt:lpstr>
      <vt:lpstr>7. Oprydning &amp; afsætning</vt:lpstr>
      <vt:lpstr>8. Evaluering &amp; læring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Byttemarked  på 8 steps</dc:title>
  <dc:creator>Laura Voigt Kruse</dc:creator>
  <cp:lastModifiedBy>Jes Folden Hyldig</cp:lastModifiedBy>
  <cp:revision>2</cp:revision>
  <dcterms:created xsi:type="dcterms:W3CDTF">2023-01-05T12:43:18Z</dcterms:created>
  <dcterms:modified xsi:type="dcterms:W3CDTF">2023-01-23T09:20:16Z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0x010100224B8291D849F4459D7AB60B6E79C880</vt:lpwstr>
  </property>
</Properties>
</file>